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0" r:id="rId3"/>
    <p:sldId id="261" r:id="rId4"/>
    <p:sldId id="298" r:id="rId5"/>
    <p:sldId id="274" r:id="rId6"/>
    <p:sldId id="257" r:id="rId7"/>
    <p:sldId id="262" r:id="rId8"/>
    <p:sldId id="334" r:id="rId9"/>
    <p:sldId id="330" r:id="rId10"/>
    <p:sldId id="279" r:id="rId11"/>
    <p:sldId id="263" r:id="rId12"/>
    <p:sldId id="283" r:id="rId13"/>
    <p:sldId id="314" r:id="rId14"/>
    <p:sldId id="267" r:id="rId15"/>
    <p:sldId id="275" r:id="rId16"/>
    <p:sldId id="286" r:id="rId17"/>
    <p:sldId id="311" r:id="rId18"/>
    <p:sldId id="304" r:id="rId19"/>
    <p:sldId id="339" r:id="rId20"/>
    <p:sldId id="338" r:id="rId21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6E3C3-1302-4D16-A9C7-7EFA2715A058}" type="datetimeFigureOut">
              <a:rPr lang="nl-NL" smtClean="0"/>
              <a:t>25-2-2020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EA654-5513-4AEE-A3CE-A5442B3EC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35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EA654-5513-4AEE-A3CE-A5442B3ECA0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844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EA654-5513-4AEE-A3CE-A5442B3ECA0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791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EA654-5513-4AEE-A3CE-A5442B3ECA0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51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06324-2547-4044-906B-F80CF8D0262E}" type="datetime1">
              <a:rPr lang="nl-NL" smtClean="0"/>
              <a:t>25-2-2020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646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80E6C-2AAC-4CA3-8C5C-DE0AEC301618}" type="datetime1">
              <a:rPr lang="nl-NL" smtClean="0"/>
              <a:t>25-2-2020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44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F673-5064-45DF-9B77-07F33F49664B}" type="datetime1">
              <a:rPr lang="nl-NL" smtClean="0"/>
              <a:t>25-2-2020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58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8D79-0B9E-46CE-8AD5-90851BC3D408}" type="datetime1">
              <a:rPr lang="nl-NL" smtClean="0"/>
              <a:t>25-2-2020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71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17D2-277E-4E94-B98A-7B1FFE58BEA6}" type="datetime1">
              <a:rPr lang="nl-NL" smtClean="0"/>
              <a:t>25-2-2020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7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2617-9B46-47A9-A2A6-274C58FC782A}" type="datetime1">
              <a:rPr lang="nl-NL" smtClean="0"/>
              <a:t>25-2-2020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327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CC8A-7E87-4ABC-B893-891DB4E73A3D}" type="datetime1">
              <a:rPr lang="nl-NL" smtClean="0"/>
              <a:t>25-2-2020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06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7F09-BA17-46E8-85FD-39C996C47370}" type="datetime1">
              <a:rPr lang="nl-NL" smtClean="0"/>
              <a:t>25-2-2020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96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CD020-A829-4C51-90D3-757150879D3F}" type="datetime1">
              <a:rPr lang="nl-NL" smtClean="0"/>
              <a:t>25-2-2020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7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20B73-5AC1-4D9A-8016-12B07FBF1E19}" type="datetime1">
              <a:rPr lang="nl-NL" smtClean="0"/>
              <a:t>25-2-2020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82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7BBC-B151-485B-88D9-04B7F87DB22B}" type="datetime1">
              <a:rPr lang="nl-NL" smtClean="0"/>
              <a:t>25-2-2020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89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2D047-8CBD-4AB7-814D-AF3CB87EB543}" type="datetime1">
              <a:rPr lang="nl-NL" smtClean="0"/>
              <a:t>25-2-2020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D2FC7-B18C-445A-A56E-606D55884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22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B65F58D-6C80-44FA-A51C-570E979D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865"/>
            <a:ext cx="12192000" cy="47122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629DB1-4151-41FD-8E61-FDE9E99A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510" y="-324771"/>
            <a:ext cx="9144000" cy="2387600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chemeClr val="accent6">
                    <a:lumMod val="75000"/>
                  </a:schemeClr>
                </a:solidFill>
              </a:rPr>
              <a:t>Diemerpark, de ‘Hoogvlakte’</a:t>
            </a:r>
            <a:br>
              <a:rPr lang="nl-NL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b="1" dirty="0">
                <a:solidFill>
                  <a:srgbClr val="002060"/>
                </a:solidFill>
              </a:rPr>
              <a:t>The Green Common of IJburg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3AE8DF-9014-4872-B630-93C6B67F4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6755" y="135124"/>
            <a:ext cx="4471284" cy="389517"/>
          </a:xfrm>
        </p:spPr>
        <p:txBody>
          <a:bodyPr>
            <a:normAutofit/>
          </a:bodyPr>
          <a:lstStyle/>
          <a:p>
            <a:r>
              <a:rPr lang="nl-NL" sz="1400" dirty="0"/>
              <a:t>Presentatie door Johan Vlug en Kees </a:t>
            </a:r>
            <a:r>
              <a:rPr lang="nl-NL" sz="1400" dirty="0" err="1"/>
              <a:t>Lakerveld</a:t>
            </a:r>
            <a:r>
              <a:rPr lang="nl-NL" sz="1400" dirty="0"/>
              <a:t>, 03-03-2020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B8DFE3-01FA-4ED6-9DA7-623BF200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4" y="218115"/>
            <a:ext cx="1610073" cy="6306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63EA418-5AB7-464B-8206-16B1B86F2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541" y="131916"/>
            <a:ext cx="617982" cy="60266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9FA9FE8-FDD2-43AE-A80E-DEC57BB9EB99}"/>
              </a:ext>
            </a:extLst>
          </p:cNvPr>
          <p:cNvSpPr/>
          <p:nvPr/>
        </p:nvSpPr>
        <p:spPr>
          <a:xfrm>
            <a:off x="10369065" y="740452"/>
            <a:ext cx="1822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Vrienden v. h. Diemerpark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AC01BD6-A2D7-4E17-AEC3-550A38378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24" y="5165573"/>
            <a:ext cx="2254738" cy="169003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5895091-3F8D-4B75-BFBF-6FD64170895D}"/>
              </a:ext>
            </a:extLst>
          </p:cNvPr>
          <p:cNvSpPr txBox="1"/>
          <p:nvPr/>
        </p:nvSpPr>
        <p:spPr>
          <a:xfrm>
            <a:off x="271249" y="6538912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>
                <a:solidFill>
                  <a:schemeClr val="bg1"/>
                </a:solidFill>
              </a:rPr>
              <a:t>Beverley</a:t>
            </a:r>
            <a:r>
              <a:rPr lang="nl-NL" sz="1100" b="1" dirty="0">
                <a:solidFill>
                  <a:schemeClr val="bg1"/>
                </a:solidFill>
              </a:rPr>
              <a:t> Common, Yorkshire, UK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2B4EF6A-531A-4677-AA9D-663A9F41ACE6}"/>
              </a:ext>
            </a:extLst>
          </p:cNvPr>
          <p:cNvSpPr/>
          <p:nvPr/>
        </p:nvSpPr>
        <p:spPr>
          <a:xfrm>
            <a:off x="2719342" y="5893121"/>
            <a:ext cx="9374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hoogvlakte is een open – leeg gebied die een landschappelijke – natuurlijke sfeer oproept, waaraan het Diemerpark voor een groot deel z’n identiteit ontleent. </a:t>
            </a:r>
          </a:p>
          <a:p>
            <a:pPr lvl="0"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Dat moet in de plannen en het beheer nadrukkelijk veiliggesteld worden. 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1E9E09DF-6063-4081-A5B0-6DABBB68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93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028 licht">
            <a:extLst>
              <a:ext uri="{FF2B5EF4-FFF2-40B4-BE49-F238E27FC236}">
                <a16:creationId xmlns:a16="http://schemas.microsoft.com/office/drawing/2014/main" id="{F94B61AB-124B-4C58-B887-5EACDBC2503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25"/>
          <a:stretch/>
        </p:blipFill>
        <p:spPr>
          <a:xfrm>
            <a:off x="1057800" y="7391"/>
            <a:ext cx="5014623" cy="34216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249D504-2F28-47B6-B131-4B281C57B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" t="2744" r="1270" b="1489"/>
          <a:stretch/>
        </p:blipFill>
        <p:spPr>
          <a:xfrm>
            <a:off x="6159332" y="7391"/>
            <a:ext cx="5060630" cy="34216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EE4D9F-6D85-4CD7-A8A1-8012280DA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73" y="3513810"/>
            <a:ext cx="5014623" cy="334308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B8E8E36-CC7F-42D2-B202-FE7E07518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330" y="3517365"/>
            <a:ext cx="5060630" cy="3340636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C6C586-45BF-4B44-B85D-7AE6E3EA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10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F935F29-E16E-47DD-9E9A-B9F0DB70FEA1}"/>
              </a:ext>
            </a:extLst>
          </p:cNvPr>
          <p:cNvSpPr txBox="1"/>
          <p:nvPr/>
        </p:nvSpPr>
        <p:spPr>
          <a:xfrm>
            <a:off x="89013" y="604269"/>
            <a:ext cx="1062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Voor </a:t>
            </a:r>
          </a:p>
          <a:p>
            <a:r>
              <a:rPr lang="nl-NL" dirty="0"/>
              <a:t>aanplant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F05FE52-E7AB-45DA-928C-611F64037AC7}"/>
              </a:ext>
            </a:extLst>
          </p:cNvPr>
          <p:cNvSpPr/>
          <p:nvPr/>
        </p:nvSpPr>
        <p:spPr>
          <a:xfrm>
            <a:off x="89012" y="4195034"/>
            <a:ext cx="1062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/>
              <a:t>Voor</a:t>
            </a:r>
            <a:r>
              <a:rPr lang="nl-NL" dirty="0"/>
              <a:t> </a:t>
            </a:r>
          </a:p>
          <a:p>
            <a:r>
              <a:rPr lang="nl-NL" dirty="0"/>
              <a:t>aanplant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3F7F9A2-2687-466B-B408-F80C11818763}"/>
              </a:ext>
            </a:extLst>
          </p:cNvPr>
          <p:cNvSpPr/>
          <p:nvPr/>
        </p:nvSpPr>
        <p:spPr>
          <a:xfrm>
            <a:off x="11217859" y="604268"/>
            <a:ext cx="1009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/>
              <a:t>Na </a:t>
            </a:r>
          </a:p>
          <a:p>
            <a:r>
              <a:rPr lang="nl-NL" dirty="0"/>
              <a:t>aanplant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4F1066C-6D35-44F9-8AFA-DE1ABD0CC3FB}"/>
              </a:ext>
            </a:extLst>
          </p:cNvPr>
          <p:cNvSpPr/>
          <p:nvPr/>
        </p:nvSpPr>
        <p:spPr>
          <a:xfrm>
            <a:off x="11200052" y="4195033"/>
            <a:ext cx="1009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/>
              <a:t>Na </a:t>
            </a:r>
          </a:p>
          <a:p>
            <a:r>
              <a:rPr lang="nl-NL" dirty="0"/>
              <a:t>aanplant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2CFEB4F-5998-40BA-8077-EA0CCBEE1925}"/>
              </a:ext>
            </a:extLst>
          </p:cNvPr>
          <p:cNvSpPr txBox="1"/>
          <p:nvPr/>
        </p:nvSpPr>
        <p:spPr>
          <a:xfrm>
            <a:off x="-67374" y="2344726"/>
            <a:ext cx="12871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Voorstel </a:t>
            </a:r>
          </a:p>
          <a:p>
            <a:r>
              <a:rPr lang="nl-NL" dirty="0"/>
              <a:t>aanplant </a:t>
            </a:r>
          </a:p>
          <a:p>
            <a:r>
              <a:rPr lang="nl-NL" dirty="0"/>
              <a:t>struiken op </a:t>
            </a:r>
          </a:p>
          <a:p>
            <a:r>
              <a:rPr lang="nl-NL" dirty="0" err="1"/>
              <a:t>noordtalud</a:t>
            </a:r>
            <a:r>
              <a:rPr lang="nl-NL" dirty="0"/>
              <a:t> </a:t>
            </a:r>
          </a:p>
          <a:p>
            <a:r>
              <a:rPr lang="nl-NL" dirty="0"/>
              <a:t>Hoogvlakte</a:t>
            </a:r>
          </a:p>
        </p:txBody>
      </p:sp>
    </p:spTree>
    <p:extLst>
      <p:ext uri="{BB962C8B-B14F-4D97-AF65-F5344CB8AC3E}">
        <p14:creationId xmlns:p14="http://schemas.microsoft.com/office/powerpoint/2010/main" val="211253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iemerpark Hoogvlakte boodschap 4">
            <a:extLst>
              <a:ext uri="{FF2B5EF4-FFF2-40B4-BE49-F238E27FC236}">
                <a16:creationId xmlns:a16="http://schemas.microsoft.com/office/drawing/2014/main" id="{B634FAE6-125A-40B2-A9E2-ED9E01A48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9"/>
            <a:ext cx="12192000" cy="628173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F45707B-AE2A-4254-A36A-2BB245C59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175" y="9839"/>
            <a:ext cx="6134825" cy="24986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2441C4-8E86-42E2-A7BE-CF030EDA5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713"/>
            <a:ext cx="4507264" cy="338044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8FE1076-808A-4AB3-8164-C0CAD96519DF}"/>
              </a:ext>
            </a:extLst>
          </p:cNvPr>
          <p:cNvSpPr/>
          <p:nvPr/>
        </p:nvSpPr>
        <p:spPr>
          <a:xfrm>
            <a:off x="5248307" y="5380672"/>
            <a:ext cx="70629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AutoNum type="arabicPeriod" startAt="4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aanvullende voorzieningen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toevoegen aan ‘Hoogvlakte’: </a:t>
            </a:r>
          </a:p>
          <a:p>
            <a:pPr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Verhoogd uitkijkplatform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omgeving van zuidpunt ‘Hoogvlakte’)</a:t>
            </a:r>
          </a:p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Verbeterde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entree tot Hoogvlakte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vanaf brug Diemerparklaan</a:t>
            </a:r>
          </a:p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Plek voor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‘natuurlijk spelen’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recreatiestrand 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024504-4A41-4D62-8B33-15E6BFDA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911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221A049-D048-4AB7-8DB6-06CDF318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2621" cy="40472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F84BAF8-E55F-4E04-91CD-8B56B6B13B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574" r="2377" b="465"/>
          <a:stretch/>
        </p:blipFill>
        <p:spPr>
          <a:xfrm rot="5400000">
            <a:off x="7152305" y="-992477"/>
            <a:ext cx="4041684" cy="6037701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60EFF9-1546-4806-8048-CA83011F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12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2286966-182A-4866-BF3B-C0517310336F}"/>
              </a:ext>
            </a:extLst>
          </p:cNvPr>
          <p:cNvSpPr txBox="1"/>
          <p:nvPr/>
        </p:nvSpPr>
        <p:spPr>
          <a:xfrm>
            <a:off x="840804" y="4463117"/>
            <a:ext cx="104636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/>
              <a:t>Entree tot de Hoogvlakte vanaf de Diemerparklaan</a:t>
            </a:r>
            <a:r>
              <a:rPr lang="nl-NL" dirty="0"/>
              <a:t>: de huidige situatie vraagt om een structurele verbetering.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De impressie is louter bedoeld als suggestie. </a:t>
            </a:r>
          </a:p>
          <a:p>
            <a:pPr algn="ctr"/>
            <a:r>
              <a:rPr lang="nl-NL" dirty="0"/>
              <a:t>Er zijn heel veel alternatieve voorstellen mogelijk.</a:t>
            </a:r>
          </a:p>
          <a:p>
            <a:pPr algn="ctr"/>
            <a:r>
              <a:rPr lang="nl-NL" dirty="0"/>
              <a:t>Maar er moet wel wat gebeuren!  </a:t>
            </a:r>
          </a:p>
        </p:txBody>
      </p:sp>
    </p:spTree>
    <p:extLst>
      <p:ext uri="{BB962C8B-B14F-4D97-AF65-F5344CB8AC3E}">
        <p14:creationId xmlns:p14="http://schemas.microsoft.com/office/powerpoint/2010/main" val="1421521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Recreatiestrand Natuurlijk spelen impressie 1">
            <a:extLst>
              <a:ext uri="{FF2B5EF4-FFF2-40B4-BE49-F238E27FC236}">
                <a16:creationId xmlns:a16="http://schemas.microsoft.com/office/drawing/2014/main" id="{407A69C3-A087-4F22-9947-72E865BD43E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1865" b="1277"/>
          <a:stretch/>
        </p:blipFill>
        <p:spPr>
          <a:xfrm>
            <a:off x="7324" y="3706152"/>
            <a:ext cx="8862725" cy="315184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F793586-A945-4A5F-A82F-9A19B4FD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39"/>
            <a:ext cx="8862725" cy="3649823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8A28D5-52C1-467C-B768-B02C1F10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13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FF63A22-3435-4A04-9168-E8B1307629B7}"/>
              </a:ext>
            </a:extLst>
          </p:cNvPr>
          <p:cNvSpPr txBox="1"/>
          <p:nvPr/>
        </p:nvSpPr>
        <p:spPr>
          <a:xfrm>
            <a:off x="9007833" y="1343759"/>
            <a:ext cx="312752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Voorstel om plek in te richten </a:t>
            </a:r>
          </a:p>
          <a:p>
            <a:r>
              <a:rPr lang="nl-NL" dirty="0"/>
              <a:t>voor </a:t>
            </a:r>
            <a:r>
              <a:rPr lang="nl-NL" b="1" dirty="0"/>
              <a:t>‘Natuurlijk spelen’ </a:t>
            </a:r>
          </a:p>
          <a:p>
            <a:r>
              <a:rPr lang="nl-NL" dirty="0"/>
              <a:t>bij het recreatiestrand.</a:t>
            </a:r>
          </a:p>
          <a:p>
            <a:endParaRPr lang="nl-NL" dirty="0"/>
          </a:p>
          <a:p>
            <a:r>
              <a:rPr lang="nl-NL" dirty="0"/>
              <a:t>Water en ‘plas-dras’ situaties </a:t>
            </a:r>
          </a:p>
          <a:p>
            <a:r>
              <a:rPr lang="nl-NL" dirty="0"/>
              <a:t>vormen aantrekkelijke opties.</a:t>
            </a:r>
          </a:p>
          <a:p>
            <a:endParaRPr lang="nl-NL" dirty="0"/>
          </a:p>
          <a:p>
            <a:r>
              <a:rPr lang="nl-NL" dirty="0"/>
              <a:t>De impressies zijn louter </a:t>
            </a:r>
          </a:p>
          <a:p>
            <a:r>
              <a:rPr lang="nl-NL" dirty="0"/>
              <a:t>bedoeld als twee verschillende </a:t>
            </a:r>
          </a:p>
          <a:p>
            <a:r>
              <a:rPr lang="nl-NL" dirty="0"/>
              <a:t>suggesties.</a:t>
            </a:r>
          </a:p>
          <a:p>
            <a:endParaRPr lang="nl-NL" dirty="0"/>
          </a:p>
          <a:p>
            <a:r>
              <a:rPr lang="nl-NL" dirty="0"/>
              <a:t>Er zijn veel alternatieve </a:t>
            </a:r>
          </a:p>
          <a:p>
            <a:r>
              <a:rPr lang="nl-NL" dirty="0"/>
              <a:t>voorstellen mogelijk!  </a:t>
            </a:r>
          </a:p>
        </p:txBody>
      </p:sp>
    </p:spTree>
    <p:extLst>
      <p:ext uri="{BB962C8B-B14F-4D97-AF65-F5344CB8AC3E}">
        <p14:creationId xmlns:p14="http://schemas.microsoft.com/office/powerpoint/2010/main" val="321647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iemerpark, 5e verkenning Hondenuitlaatgebieden 20191005">
            <a:extLst>
              <a:ext uri="{FF2B5EF4-FFF2-40B4-BE49-F238E27FC236}">
                <a16:creationId xmlns:a16="http://schemas.microsoft.com/office/drawing/2014/main" id="{4BD7AE19-55D2-405C-8187-4049E765FD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1826" r="2278"/>
          <a:stretch/>
        </p:blipFill>
        <p:spPr>
          <a:xfrm>
            <a:off x="6917635" y="3409028"/>
            <a:ext cx="5274365" cy="344897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8942EF1-43FA-46B2-B9AB-C6749125B30F}"/>
              </a:ext>
            </a:extLst>
          </p:cNvPr>
          <p:cNvSpPr/>
          <p:nvPr/>
        </p:nvSpPr>
        <p:spPr>
          <a:xfrm>
            <a:off x="177579" y="113380"/>
            <a:ext cx="1075546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	Voor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uitlaten van honden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streven naar een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“eenvoudig” en handhaafbaar plan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waarbij het mogelijk is om vanaf de toegangsbruggen van het park ‘ommetjes’ te kunnen maken, 			- een redelijk oppervlak van het park daarvoor beschikbaar komt,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de natuur op een degelijke en robuuste manier wordt veilig gesteld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(aanvullende voorzieningen voor nodig),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waarbij het onaangelijnd uitlaten van honden zoveel mogelijk als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uitgangspunt wordt meegenomen (wel onder toezicht!): </a:t>
            </a: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uitgangspunt Voorstel Annemarie </a:t>
            </a:r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Verdere uitgangspunten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zijn: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zoveel mogelijk betrokkenen en belangengroepen akkoord laten zijn,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geen seizoensgebonden of tijdelijke regels of maatregelen opnemen,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voorstel nog wat gedetailleerder bekijken vanuit huidige situatie,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bereikbaarheid inspectieputten, enz.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Streven naar het voorleggen aan het DB van één plan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daarvoor wordt het voorstel nog een keer besproken met betrokken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wat verder (concreter) uitgewerkt na 17 april 2020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ingediend bij DB op 30 april 2020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C7F276-28D1-4C16-9480-A82EECD9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74" y="765303"/>
            <a:ext cx="3524967" cy="2643725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9309AC-3BFC-471E-8A29-787DE0AB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921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022">
            <a:extLst>
              <a:ext uri="{FF2B5EF4-FFF2-40B4-BE49-F238E27FC236}">
                <a16:creationId xmlns:a16="http://schemas.microsoft.com/office/drawing/2014/main" id="{88CA1268-FEBA-425E-90E0-6510407C91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B9FBD2-39D1-4F5F-853A-ECE82B0F4F78}"/>
              </a:ext>
            </a:extLst>
          </p:cNvPr>
          <p:cNvSpPr txBox="1"/>
          <p:nvPr/>
        </p:nvSpPr>
        <p:spPr>
          <a:xfrm>
            <a:off x="10287000" y="552159"/>
            <a:ext cx="206806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Inspectieputten</a:t>
            </a:r>
            <a:r>
              <a:rPr lang="nl-NL" dirty="0"/>
              <a:t>: </a:t>
            </a:r>
          </a:p>
          <a:p>
            <a:r>
              <a:rPr lang="nl-NL" dirty="0"/>
              <a:t>rondom de </a:t>
            </a:r>
          </a:p>
          <a:p>
            <a:r>
              <a:rPr lang="nl-NL" b="1" dirty="0"/>
              <a:t>Grote Vijver </a:t>
            </a:r>
          </a:p>
          <a:p>
            <a:r>
              <a:rPr lang="nl-NL" dirty="0"/>
              <a:t>bevinden zich een </a:t>
            </a:r>
          </a:p>
          <a:p>
            <a:r>
              <a:rPr lang="nl-NL" dirty="0"/>
              <a:t>aantal </a:t>
            </a:r>
          </a:p>
          <a:p>
            <a:r>
              <a:rPr lang="nl-NL" dirty="0"/>
              <a:t>inspectieputten </a:t>
            </a:r>
          </a:p>
          <a:p>
            <a:r>
              <a:rPr lang="nl-NL" dirty="0"/>
              <a:t>die </a:t>
            </a:r>
            <a:r>
              <a:rPr lang="nl-NL" b="1" dirty="0"/>
              <a:t>bereikbaar</a:t>
            </a:r>
            <a:r>
              <a:rPr lang="nl-NL" dirty="0"/>
              <a:t> </a:t>
            </a:r>
          </a:p>
          <a:p>
            <a:r>
              <a:rPr lang="nl-NL" dirty="0"/>
              <a:t>moeten zijn. </a:t>
            </a:r>
          </a:p>
          <a:p>
            <a:endParaRPr lang="nl-NL" dirty="0"/>
          </a:p>
          <a:p>
            <a:r>
              <a:rPr lang="nl-NL" dirty="0"/>
              <a:t>Daarvoor zijn vaak </a:t>
            </a:r>
          </a:p>
          <a:p>
            <a:r>
              <a:rPr lang="nl-NL" b="1" dirty="0"/>
              <a:t>doorgaande paden </a:t>
            </a:r>
          </a:p>
          <a:p>
            <a:r>
              <a:rPr lang="nl-NL" dirty="0"/>
              <a:t>aangelegd. </a:t>
            </a:r>
          </a:p>
          <a:p>
            <a:endParaRPr lang="nl-NL" dirty="0"/>
          </a:p>
          <a:p>
            <a:r>
              <a:rPr lang="nl-NL" dirty="0"/>
              <a:t>Hoe verhoudt die </a:t>
            </a:r>
          </a:p>
          <a:p>
            <a:r>
              <a:rPr lang="nl-NL" dirty="0"/>
              <a:t>situatie zich met de </a:t>
            </a:r>
          </a:p>
          <a:p>
            <a:r>
              <a:rPr lang="nl-NL" b="1" dirty="0"/>
              <a:t>natuurdoelstelling</a:t>
            </a:r>
            <a:r>
              <a:rPr lang="nl-NL" dirty="0"/>
              <a:t> </a:t>
            </a:r>
          </a:p>
          <a:p>
            <a:r>
              <a:rPr lang="nl-NL" dirty="0"/>
              <a:t>van dit gebied en </a:t>
            </a:r>
          </a:p>
          <a:p>
            <a:r>
              <a:rPr lang="nl-NL" dirty="0"/>
              <a:t>het </a:t>
            </a:r>
            <a:r>
              <a:rPr lang="nl-NL" b="1" dirty="0"/>
              <a:t>wandelen</a:t>
            </a:r>
            <a:r>
              <a:rPr lang="nl-NL" dirty="0"/>
              <a:t>, </a:t>
            </a:r>
          </a:p>
          <a:p>
            <a:r>
              <a:rPr lang="nl-NL" b="1" dirty="0"/>
              <a:t>recreëren</a:t>
            </a:r>
            <a:r>
              <a:rPr lang="nl-NL" dirty="0"/>
              <a:t> en </a:t>
            </a:r>
          </a:p>
          <a:p>
            <a:r>
              <a:rPr lang="nl-NL" b="1" dirty="0"/>
              <a:t>honden uitlaten</a:t>
            </a:r>
            <a:r>
              <a:rPr lang="nl-NL" dirty="0"/>
              <a:t>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B961DD5-90A5-419C-91C2-E05FB0DE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19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4593CC9-4DC0-45FA-BCBB-3292D9F99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4BB8C3-BBAD-4FCF-9B38-19FDB6A8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16</a:t>
            </a:fld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9007DB0-3DD4-4E31-83C1-8A957C7FCA7E}"/>
              </a:ext>
            </a:extLst>
          </p:cNvPr>
          <p:cNvSpPr/>
          <p:nvPr/>
        </p:nvSpPr>
        <p:spPr>
          <a:xfrm>
            <a:off x="10287000" y="612844"/>
            <a:ext cx="20095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Inspectieputten</a:t>
            </a:r>
            <a:r>
              <a:rPr lang="nl-NL" dirty="0"/>
              <a:t>: </a:t>
            </a:r>
          </a:p>
          <a:p>
            <a:r>
              <a:rPr lang="nl-NL" dirty="0"/>
              <a:t>rondom de </a:t>
            </a:r>
          </a:p>
          <a:p>
            <a:r>
              <a:rPr lang="nl-NL" b="1" dirty="0"/>
              <a:t>Grote Vijver </a:t>
            </a:r>
          </a:p>
          <a:p>
            <a:r>
              <a:rPr lang="nl-NL" dirty="0"/>
              <a:t>bevinden zich een </a:t>
            </a:r>
          </a:p>
          <a:p>
            <a:r>
              <a:rPr lang="nl-NL" dirty="0"/>
              <a:t>aantal </a:t>
            </a:r>
          </a:p>
          <a:p>
            <a:r>
              <a:rPr lang="nl-NL" dirty="0"/>
              <a:t>inspectieputten </a:t>
            </a:r>
          </a:p>
          <a:p>
            <a:r>
              <a:rPr lang="nl-NL" dirty="0"/>
              <a:t>die </a:t>
            </a:r>
            <a:r>
              <a:rPr lang="nl-NL" b="1" dirty="0"/>
              <a:t>bereikbaar</a:t>
            </a:r>
            <a:r>
              <a:rPr lang="nl-NL" dirty="0"/>
              <a:t> </a:t>
            </a:r>
          </a:p>
          <a:p>
            <a:r>
              <a:rPr lang="nl-NL" dirty="0"/>
              <a:t>moeten zijn. </a:t>
            </a:r>
          </a:p>
          <a:p>
            <a:endParaRPr lang="nl-NL" dirty="0"/>
          </a:p>
          <a:p>
            <a:r>
              <a:rPr lang="nl-NL" dirty="0"/>
              <a:t>Daarvoor zijn vaak </a:t>
            </a:r>
          </a:p>
          <a:p>
            <a:r>
              <a:rPr lang="nl-NL" b="1" dirty="0"/>
              <a:t>doorgaande paden </a:t>
            </a:r>
          </a:p>
          <a:p>
            <a:r>
              <a:rPr lang="nl-NL" dirty="0"/>
              <a:t>aangelegd. </a:t>
            </a:r>
          </a:p>
          <a:p>
            <a:endParaRPr lang="nl-NL" dirty="0"/>
          </a:p>
          <a:p>
            <a:r>
              <a:rPr lang="nl-NL" dirty="0"/>
              <a:t>Hoe verhoudt die </a:t>
            </a:r>
          </a:p>
          <a:p>
            <a:r>
              <a:rPr lang="nl-NL" dirty="0"/>
              <a:t>situatie zich met de </a:t>
            </a:r>
          </a:p>
          <a:p>
            <a:r>
              <a:rPr lang="nl-NL" b="1" dirty="0"/>
              <a:t>natuurdoelstelling</a:t>
            </a:r>
            <a:r>
              <a:rPr lang="nl-NL" dirty="0"/>
              <a:t> </a:t>
            </a:r>
          </a:p>
          <a:p>
            <a:r>
              <a:rPr lang="nl-NL" dirty="0"/>
              <a:t>van dit gebied en </a:t>
            </a:r>
          </a:p>
          <a:p>
            <a:r>
              <a:rPr lang="nl-NL" dirty="0"/>
              <a:t>het </a:t>
            </a:r>
            <a:r>
              <a:rPr lang="nl-NL" b="1" dirty="0"/>
              <a:t>wandelen</a:t>
            </a:r>
            <a:r>
              <a:rPr lang="nl-NL" dirty="0"/>
              <a:t>, </a:t>
            </a:r>
          </a:p>
          <a:p>
            <a:r>
              <a:rPr lang="nl-NL" b="1" dirty="0"/>
              <a:t>recreëren</a:t>
            </a:r>
            <a:r>
              <a:rPr lang="nl-NL" dirty="0"/>
              <a:t> en </a:t>
            </a:r>
          </a:p>
          <a:p>
            <a:r>
              <a:rPr lang="nl-NL" b="1" dirty="0"/>
              <a:t>honden uitlaten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4096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anorama11 hoogvlakte Waterkeringpad">
            <a:extLst>
              <a:ext uri="{FF2B5EF4-FFF2-40B4-BE49-F238E27FC236}">
                <a16:creationId xmlns:a16="http://schemas.microsoft.com/office/drawing/2014/main" id="{3361D07A-8DB2-44A7-AA1D-BA752CE4E7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5587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01D0AE8-49BF-4456-AF83-1CED0B10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17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68C6723-5D78-41AB-AD06-36C6C8062193}"/>
              </a:ext>
            </a:extLst>
          </p:cNvPr>
          <p:cNvSpPr/>
          <p:nvPr/>
        </p:nvSpPr>
        <p:spPr>
          <a:xfrm>
            <a:off x="178025" y="4397607"/>
            <a:ext cx="120139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Inspectieputten: </a:t>
            </a:r>
            <a:r>
              <a:rPr lang="nl-NL" b="1" dirty="0"/>
              <a:t>rondom de Grote Vijver </a:t>
            </a:r>
            <a:r>
              <a:rPr lang="nl-NL" dirty="0"/>
              <a:t>bevinden zich een aantal inspectieputten die bereikbaar moeten zijn. </a:t>
            </a:r>
          </a:p>
          <a:p>
            <a:endParaRPr lang="nl-NL" dirty="0"/>
          </a:p>
          <a:p>
            <a:r>
              <a:rPr lang="nl-NL" dirty="0"/>
              <a:t>Daarvoor zijn vaak doorgaande paden aangelegd door begroeid gebied, maar er sluiten ook </a:t>
            </a:r>
            <a:r>
              <a:rPr lang="nl-NL" b="1" dirty="0"/>
              <a:t>open ruimten </a:t>
            </a:r>
            <a:r>
              <a:rPr lang="nl-NL" dirty="0"/>
              <a:t>op aan. </a:t>
            </a:r>
          </a:p>
          <a:p>
            <a:endParaRPr lang="nl-NL" dirty="0"/>
          </a:p>
          <a:p>
            <a:r>
              <a:rPr lang="nl-NL" dirty="0"/>
              <a:t>Hoe verhoudt die situatie zich met de </a:t>
            </a:r>
            <a:r>
              <a:rPr lang="nl-NL" b="1" dirty="0"/>
              <a:t>natuurdoelstelling</a:t>
            </a:r>
            <a:r>
              <a:rPr lang="nl-NL" dirty="0"/>
              <a:t> van dit gebied en het </a:t>
            </a:r>
            <a:r>
              <a:rPr lang="nl-NL" b="1" dirty="0"/>
              <a:t>wandelen, recreëren en honden uitlaten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Dat vraagt om </a:t>
            </a:r>
            <a:r>
              <a:rPr lang="nl-NL" b="1" dirty="0"/>
              <a:t>verder overleg</a:t>
            </a:r>
            <a:r>
              <a:rPr lang="nl-NL" dirty="0"/>
              <a:t> en een </a:t>
            </a:r>
            <a:r>
              <a:rPr lang="nl-NL" b="1" dirty="0"/>
              <a:t>nadere uitwerking </a:t>
            </a:r>
            <a:r>
              <a:rPr lang="nl-NL" dirty="0"/>
              <a:t>van de zuidpunt van ‘de Hoogvlakte’, waar eenieder zich in kan vinden.</a:t>
            </a:r>
          </a:p>
        </p:txBody>
      </p:sp>
    </p:spTree>
    <p:extLst>
      <p:ext uri="{BB962C8B-B14F-4D97-AF65-F5344CB8AC3E}">
        <p14:creationId xmlns:p14="http://schemas.microsoft.com/office/powerpoint/2010/main" val="4105208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4CCF9E9-2C39-4B98-B90A-F9D13F41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" y="72583"/>
            <a:ext cx="7328136" cy="671283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87DD9F5-D421-44ED-B048-6F06AB250531}"/>
              </a:ext>
            </a:extLst>
          </p:cNvPr>
          <p:cNvSpPr/>
          <p:nvPr/>
        </p:nvSpPr>
        <p:spPr>
          <a:xfrm>
            <a:off x="120435" y="72583"/>
            <a:ext cx="7328136" cy="6758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Diemerpark,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aanvullende planmatige gegevens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beschikbaar maken: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overzicht op plattegrond van de inspectieputten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goede hoogtelijnenkaart: indicatie peilhoogten in meters t.o.v. NAP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m.v. (straatpeil IJburg)  + 1.50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ARK-zone  - 0.20 / + 0.20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Diemerzeedijk  + 4.00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Hoogvlakte  + 7.00 / + 6.00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Dick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Hilleniuspad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sportvelden  + 3.00 / 3.50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Zuidpunt ‘Hoogvlakte’ + 2.10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Waterkeringpad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+ 2.10 &gt;&gt; verhoogd voetpad  + 3.60 (variabel)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Waterpeil buitenwater, incl. ARK  - 0.10 / + 0.10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475D73-5CD8-4970-B3F1-916079A8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74" y="1404915"/>
            <a:ext cx="8771242" cy="355198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298878A-E8AF-4576-9E2B-2D5326712323}"/>
              </a:ext>
            </a:extLst>
          </p:cNvPr>
          <p:cNvSpPr/>
          <p:nvPr/>
        </p:nvSpPr>
        <p:spPr>
          <a:xfrm>
            <a:off x="7941851" y="4676319"/>
            <a:ext cx="44227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i="1" dirty="0">
                <a:latin typeface="Calibri,Italic"/>
              </a:rPr>
              <a:t>Plankaart van het Diemerpark in het Uitvoeringsplan Diemerpark</a:t>
            </a:r>
            <a:endParaRPr lang="nl-NL" sz="1200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4D2A3DD-FFF8-425C-BB3C-8D3A116B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887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0F44C03-8B62-4967-8372-8F4A78DD0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4" y="286246"/>
            <a:ext cx="9957220" cy="590931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46D94F4-9FEC-425E-8912-0A4123BD2DC8}"/>
              </a:ext>
            </a:extLst>
          </p:cNvPr>
          <p:cNvSpPr/>
          <p:nvPr/>
        </p:nvSpPr>
        <p:spPr>
          <a:xfrm>
            <a:off x="339254" y="474345"/>
            <a:ext cx="104639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Aanvullende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wensen / eisen t.a.v. de inrichting en het beheer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het Diemerpark:</a:t>
            </a:r>
          </a:p>
          <a:p>
            <a:pPr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Verbeteren wateropvang-vijvers onderaan de taluds van de Heuvel langs de Diemerzeedijk.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Oevers als natuurstroken beheren!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Paden zoveel mogelijk ‘landelijk’ onverhard of passend half-verhard houden.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Gebied rond de grote vijver (zuidpunt Heuvel) nader beschouwen als natuur- en wandelgebied.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extra recreatief programma aan Heuvel toevoegen.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Toegangen via bruggen vanuit IJburg markanter, aantrekkelijker maken (markante kunstobjecten?).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extra verlichting in het Diemerpark toevoegen.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drones in het Diemerpark toestaan.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mountainbikes in het Diemerpark.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Aandacht besteden aan informatieverstrekking in het park ook qua vormgeving en degelijkheid.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‘Besloten’ open ruimten behouden of creëren voor foerageren vogels en andere dieren (rust, dekkingsmogelijkheden, afscherming).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Maatregelen nemen tegen (zwerf-)katten in het park.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schapen en andere grazers in het park (het natuurpark is bedoeld voor wilde dieren).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aparte ruiterpaden in het park toepassen. 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gebiedsvreemde beplanting in het park toepassen, zoals (gecultiveerde) bloembollen.</a:t>
            </a:r>
          </a:p>
          <a:p>
            <a:pPr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98C39F-77A6-40C8-B73F-10DC1BDD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19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EF0F1E0-FCDC-4C38-8E73-5C3EC8932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1" t="25316" r="14342" b="9658"/>
          <a:stretch/>
        </p:blipFill>
        <p:spPr>
          <a:xfrm>
            <a:off x="9875520" y="612249"/>
            <a:ext cx="2316480" cy="52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42607F6-2D84-48D7-B0B5-6564A66A4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1"/>
            <a:ext cx="12192000" cy="628143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870BF42-C173-4F69-A854-E50A2E328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59874"/>
            <a:ext cx="4118775" cy="3089081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A81F57A-196E-46F7-AE9C-8C5956913749}"/>
              </a:ext>
            </a:extLst>
          </p:cNvPr>
          <p:cNvSpPr/>
          <p:nvPr/>
        </p:nvSpPr>
        <p:spPr>
          <a:xfrm>
            <a:off x="4089620" y="6163861"/>
            <a:ext cx="8070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Hoogvlakte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een open – leeg gebied die een </a:t>
            </a:r>
            <a:r>
              <a:rPr lang="nl-NL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landschappelijke – natuurlijke sfeer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oproept, waaraan het Diemerpark voor een groot deel z’n </a:t>
            </a:r>
            <a:r>
              <a:rPr lang="nl-NL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identiteit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ontleent.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1BDB35-7075-46F8-B570-86B0CD4A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486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30BE8E35-93F5-471C-9AB5-C725B5210112}"/>
              </a:ext>
            </a:extLst>
          </p:cNvPr>
          <p:cNvSpPr/>
          <p:nvPr/>
        </p:nvSpPr>
        <p:spPr>
          <a:xfrm>
            <a:off x="122587" y="254282"/>
            <a:ext cx="11963397" cy="640790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C1CDA5E-3EE7-44A2-A63E-8D642F1EB197}"/>
              </a:ext>
            </a:extLst>
          </p:cNvPr>
          <p:cNvSpPr/>
          <p:nvPr/>
        </p:nvSpPr>
        <p:spPr>
          <a:xfrm>
            <a:off x="170293" y="254282"/>
            <a:ext cx="12027784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nl-NL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boodschappen voor de ‘Hoogvlakte’ </a:t>
            </a:r>
            <a:r>
              <a:rPr lang="nl-NL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(resumé)</a:t>
            </a:r>
          </a:p>
          <a:p>
            <a:pPr lvl="0">
              <a:spcAft>
                <a:spcPts val="0"/>
              </a:spcAft>
            </a:pP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hoogvlakte is een open – leeg gebied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een landschappelijke – natuurlijke sfeer oproept, waaraan het Diemerpark voor een groot deel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z’n identiteit ontleent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Dat moet in de plannen en het beheer nadrukkelijk veiliggesteld worden.</a:t>
            </a:r>
          </a:p>
          <a:p>
            <a:pPr marL="342900" lvl="0" indent="-342900">
              <a:spcAft>
                <a:spcPts val="0"/>
              </a:spcAft>
              <a:buAutoNum type="arabicPeriod" startAt="2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(struweel-)vegetatie en het watersysteem van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zuid-talud van de Hoogvlakte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zone met de ‘kleigeulen’ en de Grote vijver),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vormt een onlosmakelijk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geheel met de ARK-zone,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betreft 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natuurwaarden en de ruimtelijke beleving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De Diemerzeedijk en de bermstroken zijn daarin opgenomen. </a:t>
            </a:r>
          </a:p>
          <a:p>
            <a:pPr lvl="0"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Van 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broedvogels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het Diemerpark komt krap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in de ARK-zone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 en ruim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40% in de vegetatie van de Hoogvlakte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AutoNum type="arabicPeriod" startAt="3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Hoogvlakte aan de noordzijde beter markeren door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aanvullend beplanten van de taludstrook aan de noordzijde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het planmatig aangeven van markante zichten en panorama’s, waardoor het mogelijk is om vanuit het beheer rekening te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houden met deze uitzichten.</a:t>
            </a:r>
          </a:p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 Enkele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aanvullende voorzieningen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toevoegen aan ‘Hoogvlakte’: </a:t>
            </a:r>
          </a:p>
          <a:p>
            <a:pPr>
              <a:spcAft>
                <a:spcPts val="0"/>
              </a:spcAft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Verhoogd uitkijkplatform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omgeving van zuidpunt ‘Hoogvlakte’)</a:t>
            </a:r>
          </a:p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Verbeterde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entree tot Hoogvlakte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vanaf brug Diemerparklaan</a:t>
            </a:r>
          </a:p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Plek voor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‘natuurlijk spelen’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recreatiestrand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  Voor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uitlaten van honden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streven naar een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“eenvoudig” en handhaafbaar plan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waarbij het mogelijk is om vanaf de toegangsbruggen van het park ‘ommetjes’ te kunnen maken,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een redelijk oppervlak van het park daarvoor beschikbaar komt,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de natuur op een degelijke en robuuste manier wordt veilig gesteld (aanvullende voorzieningen voor nodig),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- waarbij het onaangelijnd uitlaten van honden zoveel mogelijk als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uitgangspunt wordt meegenomen (wel onder toezicht!):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uitgangspunt Voorstel Annemarie </a:t>
            </a:r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Rosen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F198B4F-1866-4C1E-B357-DA70C610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27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iemerpark Hoogvlakte boodschap 2">
            <a:extLst>
              <a:ext uri="{FF2B5EF4-FFF2-40B4-BE49-F238E27FC236}">
                <a16:creationId xmlns:a16="http://schemas.microsoft.com/office/drawing/2014/main" id="{7462621E-0BCD-41CC-8BAF-69EA9AE8C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"/>
            <a:ext cx="12192000" cy="628173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97799EE-5B5F-4727-8499-B9E1812AFA5D}"/>
              </a:ext>
            </a:extLst>
          </p:cNvPr>
          <p:cNvSpPr/>
          <p:nvPr/>
        </p:nvSpPr>
        <p:spPr>
          <a:xfrm>
            <a:off x="6733115" y="169617"/>
            <a:ext cx="53846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AutoNum type="arabicPeriod" startAt="2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(struweel-)vegetatie en het watersysteem van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zuid-talud van de Hoogvlakte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 zone met de ‘kleigeulen’ en de Grote vijver),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vormt een    onlosmakelijk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geheel met de ARK-zone,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betreft     de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natuurwaarden en de ruimtelijke beleving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	De Diemerzeedijk en de bermstroken zijn daarin    	opgenomen. </a:t>
            </a:r>
          </a:p>
          <a:p>
            <a:pPr lvl="0"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Van de broedvogels in het Diemerpark komt krap        	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 in  de ARK-zone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 en ruim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40% in de 	vegetatie van de Hoogvlakte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D542A4A-0FB0-4DC9-A7D2-4488C9EC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8453"/>
            <a:ext cx="4740724" cy="3159547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99E0C6-9B40-458E-BFCD-36B4F15E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3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C5B55CA-2FCA-4BA6-B8F6-CE6C7B2739A0}"/>
              </a:ext>
            </a:extLst>
          </p:cNvPr>
          <p:cNvSpPr txBox="1"/>
          <p:nvPr/>
        </p:nvSpPr>
        <p:spPr>
          <a:xfrm>
            <a:off x="4740724" y="6266688"/>
            <a:ext cx="4889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De begroeide omgeving van de Diemerzeedijk in het Diemerpark</a:t>
            </a:r>
          </a:p>
        </p:txBody>
      </p:sp>
    </p:spTree>
    <p:extLst>
      <p:ext uri="{BB962C8B-B14F-4D97-AF65-F5344CB8AC3E}">
        <p14:creationId xmlns:p14="http://schemas.microsoft.com/office/powerpoint/2010/main" val="351363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100">
            <a:extLst>
              <a:ext uri="{FF2B5EF4-FFF2-40B4-BE49-F238E27FC236}">
                <a16:creationId xmlns:a16="http://schemas.microsoft.com/office/drawing/2014/main" id="{4DA1980E-5E91-4FF8-A5E4-667220E53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D79CC9B-426A-4D0C-B684-6AF0756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4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31F1538-DDBF-4A37-B175-7A30F60166A4}"/>
              </a:ext>
            </a:extLst>
          </p:cNvPr>
          <p:cNvSpPr txBox="1"/>
          <p:nvPr/>
        </p:nvSpPr>
        <p:spPr>
          <a:xfrm>
            <a:off x="10287000" y="375963"/>
            <a:ext cx="2033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Eén van de </a:t>
            </a:r>
          </a:p>
          <a:p>
            <a:r>
              <a:rPr lang="nl-NL" b="1" dirty="0"/>
              <a:t>natuurvijvers</a:t>
            </a:r>
            <a:r>
              <a:rPr lang="nl-NL" dirty="0"/>
              <a:t> langs </a:t>
            </a:r>
          </a:p>
          <a:p>
            <a:r>
              <a:rPr lang="nl-NL" dirty="0"/>
              <a:t>de Diemerzeedijk </a:t>
            </a:r>
          </a:p>
          <a:p>
            <a:r>
              <a:rPr lang="nl-NL" dirty="0"/>
              <a:t>als wateropvang, </a:t>
            </a:r>
          </a:p>
          <a:p>
            <a:r>
              <a:rPr lang="nl-NL" dirty="0"/>
              <a:t>via de kleigeulen, </a:t>
            </a:r>
          </a:p>
          <a:p>
            <a:r>
              <a:rPr lang="nl-NL" dirty="0"/>
              <a:t>van de Hoogvlakte: </a:t>
            </a:r>
          </a:p>
          <a:p>
            <a:r>
              <a:rPr lang="nl-NL" dirty="0"/>
              <a:t>een ontworpen </a:t>
            </a:r>
          </a:p>
          <a:p>
            <a:r>
              <a:rPr lang="nl-NL" dirty="0"/>
              <a:t>samenhangend </a:t>
            </a:r>
          </a:p>
          <a:p>
            <a:r>
              <a:rPr lang="nl-NL" dirty="0"/>
              <a:t>systeem.</a:t>
            </a:r>
          </a:p>
        </p:txBody>
      </p:sp>
    </p:spTree>
    <p:extLst>
      <p:ext uri="{BB962C8B-B14F-4D97-AF65-F5344CB8AC3E}">
        <p14:creationId xmlns:p14="http://schemas.microsoft.com/office/powerpoint/2010/main" val="158926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018">
            <a:extLst>
              <a:ext uri="{FF2B5EF4-FFF2-40B4-BE49-F238E27FC236}">
                <a16:creationId xmlns:a16="http://schemas.microsoft.com/office/drawing/2014/main" id="{DAF9C3E3-3CE9-419A-9A52-5CC4B8256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43FC2BD-C859-4183-938C-CC70F3AF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5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652D640-E5C8-46BE-BCEA-EE9487F73230}"/>
              </a:ext>
            </a:extLst>
          </p:cNvPr>
          <p:cNvSpPr txBox="1"/>
          <p:nvPr/>
        </p:nvSpPr>
        <p:spPr>
          <a:xfrm>
            <a:off x="10287000" y="614995"/>
            <a:ext cx="197150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 meest </a:t>
            </a:r>
            <a:r>
              <a:rPr lang="nl-NL" b="1" dirty="0"/>
              <a:t>zuidelijk</a:t>
            </a:r>
            <a:r>
              <a:rPr lang="nl-NL" dirty="0"/>
              <a:t> </a:t>
            </a:r>
          </a:p>
          <a:p>
            <a:r>
              <a:rPr lang="nl-NL" dirty="0"/>
              <a:t>gelegen </a:t>
            </a:r>
            <a:r>
              <a:rPr lang="nl-NL" b="1" dirty="0"/>
              <a:t>natuur-</a:t>
            </a:r>
          </a:p>
          <a:p>
            <a:r>
              <a:rPr lang="nl-NL" b="1" dirty="0"/>
              <a:t>vijver</a:t>
            </a:r>
            <a:r>
              <a:rPr lang="nl-NL" dirty="0"/>
              <a:t> langs de </a:t>
            </a:r>
          </a:p>
          <a:p>
            <a:r>
              <a:rPr lang="nl-NL" dirty="0"/>
              <a:t>Diemerzeedijk, </a:t>
            </a:r>
          </a:p>
          <a:p>
            <a:r>
              <a:rPr lang="nl-NL" dirty="0"/>
              <a:t>dicht bij de </a:t>
            </a:r>
          </a:p>
          <a:p>
            <a:r>
              <a:rPr lang="nl-NL" dirty="0"/>
              <a:t>Grote Vijver, </a:t>
            </a:r>
          </a:p>
          <a:p>
            <a:r>
              <a:rPr lang="nl-NL" dirty="0"/>
              <a:t>vangt het minste </a:t>
            </a:r>
          </a:p>
          <a:p>
            <a:r>
              <a:rPr lang="nl-NL" dirty="0"/>
              <a:t>water op, </a:t>
            </a:r>
          </a:p>
          <a:p>
            <a:r>
              <a:rPr lang="nl-NL" dirty="0"/>
              <a:t>waardoor deze </a:t>
            </a:r>
          </a:p>
          <a:p>
            <a:r>
              <a:rPr lang="nl-NL" dirty="0"/>
              <a:t>vijver </a:t>
            </a:r>
            <a:r>
              <a:rPr lang="nl-NL" b="1" dirty="0"/>
              <a:t>vaak droog </a:t>
            </a:r>
          </a:p>
          <a:p>
            <a:r>
              <a:rPr lang="nl-NL" dirty="0"/>
              <a:t>staat. </a:t>
            </a:r>
          </a:p>
          <a:p>
            <a:endParaRPr lang="nl-NL" dirty="0"/>
          </a:p>
          <a:p>
            <a:r>
              <a:rPr lang="nl-NL" dirty="0"/>
              <a:t>Is dat te </a:t>
            </a:r>
          </a:p>
          <a:p>
            <a:r>
              <a:rPr lang="nl-NL" dirty="0"/>
              <a:t>verbeteren?</a:t>
            </a:r>
          </a:p>
        </p:txBody>
      </p:sp>
    </p:spTree>
    <p:extLst>
      <p:ext uri="{BB962C8B-B14F-4D97-AF65-F5344CB8AC3E}">
        <p14:creationId xmlns:p14="http://schemas.microsoft.com/office/powerpoint/2010/main" val="123126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458F11-6C63-4BD8-B2E4-310D89524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6D21DA-B772-49BE-AD65-6864E987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6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23BC4EA-EEAA-4905-8F37-5E2B2B8F4B48}"/>
              </a:ext>
            </a:extLst>
          </p:cNvPr>
          <p:cNvSpPr txBox="1"/>
          <p:nvPr/>
        </p:nvSpPr>
        <p:spPr>
          <a:xfrm>
            <a:off x="10287000" y="461246"/>
            <a:ext cx="19475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Zicht op de </a:t>
            </a:r>
          </a:p>
          <a:p>
            <a:r>
              <a:rPr lang="nl-NL" b="1" dirty="0"/>
              <a:t>Grote Vijver </a:t>
            </a:r>
            <a:r>
              <a:rPr lang="nl-NL" dirty="0"/>
              <a:t>vanaf </a:t>
            </a:r>
          </a:p>
          <a:p>
            <a:r>
              <a:rPr lang="nl-NL" dirty="0"/>
              <a:t>de Diemerzeedijk.</a:t>
            </a:r>
          </a:p>
          <a:p>
            <a:endParaRPr lang="nl-NL" dirty="0"/>
          </a:p>
          <a:p>
            <a:r>
              <a:rPr lang="nl-NL" dirty="0"/>
              <a:t>Met enige moeite </a:t>
            </a:r>
          </a:p>
          <a:p>
            <a:r>
              <a:rPr lang="nl-NL" dirty="0"/>
              <a:t>kan men een blik </a:t>
            </a:r>
          </a:p>
          <a:p>
            <a:r>
              <a:rPr lang="nl-NL" dirty="0"/>
              <a:t>op de Grote Vijver </a:t>
            </a:r>
          </a:p>
          <a:p>
            <a:r>
              <a:rPr lang="nl-NL" dirty="0"/>
              <a:t>werpen. </a:t>
            </a:r>
          </a:p>
        </p:txBody>
      </p:sp>
    </p:spTree>
    <p:extLst>
      <p:ext uri="{BB962C8B-B14F-4D97-AF65-F5344CB8AC3E}">
        <p14:creationId xmlns:p14="http://schemas.microsoft.com/office/powerpoint/2010/main" val="338689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96E2834-3C5E-4C9C-95E3-44EC5B428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28143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32EAFCF-8465-4BA3-A75D-303669F6E52E}"/>
              </a:ext>
            </a:extLst>
          </p:cNvPr>
          <p:cNvSpPr/>
          <p:nvPr/>
        </p:nvSpPr>
        <p:spPr>
          <a:xfrm>
            <a:off x="7609400" y="143931"/>
            <a:ext cx="45640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	De Hoogvlakte aan de noordzijde beter 	markeren door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aanvullend beplanten 	van de taludstrook aan de noordzijde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	het planmatig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aangeven van markante 	zichten en panorama’s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waardoor het 	mogelijk is om vanuit het beheer rekening 	te houden met deze uitzichten.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C4AC1D-04C4-40AF-9704-169E36E9C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90623"/>
            <a:ext cx="4489837" cy="3367377"/>
          </a:xfrm>
          <a:prstGeom prst="rect">
            <a:avLst/>
          </a:prstGeo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04EF28-D58D-445D-99EC-28A7E2EE9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7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7591C45-AFF0-44FB-9E83-0AC504B2CCDB}"/>
              </a:ext>
            </a:extLst>
          </p:cNvPr>
          <p:cNvSpPr txBox="1"/>
          <p:nvPr/>
        </p:nvSpPr>
        <p:spPr>
          <a:xfrm>
            <a:off x="4465984" y="6351293"/>
            <a:ext cx="4690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Zicht vanaf de Hoogvlakte over het water op het Steigereiland</a:t>
            </a:r>
          </a:p>
        </p:txBody>
      </p:sp>
    </p:spTree>
    <p:extLst>
      <p:ext uri="{BB962C8B-B14F-4D97-AF65-F5344CB8AC3E}">
        <p14:creationId xmlns:p14="http://schemas.microsoft.com/office/powerpoint/2010/main" val="1006071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AM_3351">
            <a:extLst>
              <a:ext uri="{FF2B5EF4-FFF2-40B4-BE49-F238E27FC236}">
                <a16:creationId xmlns:a16="http://schemas.microsoft.com/office/drawing/2014/main" id="{0D5B9A66-83D4-4A32-9C2C-12B96E83A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C5F52D9-F431-4B49-B990-5202D723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8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E631A4-5435-47E3-BD99-70017BE6F5A2}"/>
              </a:ext>
            </a:extLst>
          </p:cNvPr>
          <p:cNvSpPr txBox="1"/>
          <p:nvPr/>
        </p:nvSpPr>
        <p:spPr>
          <a:xfrm>
            <a:off x="9144000" y="540196"/>
            <a:ext cx="26588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Zicht</a:t>
            </a:r>
            <a:r>
              <a:rPr lang="nl-NL" dirty="0"/>
              <a:t> vanaf de Hoogvlakte </a:t>
            </a:r>
          </a:p>
          <a:p>
            <a:r>
              <a:rPr lang="nl-NL" dirty="0"/>
              <a:t>via de </a:t>
            </a:r>
            <a:r>
              <a:rPr lang="nl-NL" b="1" dirty="0"/>
              <a:t>Diemerparklaan</a:t>
            </a:r>
            <a:r>
              <a:rPr lang="nl-NL" dirty="0"/>
              <a:t> op </a:t>
            </a:r>
          </a:p>
          <a:p>
            <a:r>
              <a:rPr lang="nl-NL" dirty="0"/>
              <a:t>de </a:t>
            </a:r>
            <a:r>
              <a:rPr lang="nl-NL" b="1" dirty="0"/>
              <a:t>IJburgbaai</a:t>
            </a:r>
            <a:r>
              <a:rPr lang="nl-NL" dirty="0"/>
              <a:t> in de verte.</a:t>
            </a:r>
          </a:p>
        </p:txBody>
      </p:sp>
    </p:spTree>
    <p:extLst>
      <p:ext uri="{BB962C8B-B14F-4D97-AF65-F5344CB8AC3E}">
        <p14:creationId xmlns:p14="http://schemas.microsoft.com/office/powerpoint/2010/main" val="180687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AM_3343">
            <a:extLst>
              <a:ext uri="{FF2B5EF4-FFF2-40B4-BE49-F238E27FC236}">
                <a16:creationId xmlns:a16="http://schemas.microsoft.com/office/drawing/2014/main" id="{E51AA19E-D170-4CAB-8C7C-120D163058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C292B87-68D6-42BC-8D4E-0464AA0B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D2FC7-B18C-445A-A56E-606D55884FC7}" type="slidenum">
              <a:rPr lang="nl-NL" smtClean="0"/>
              <a:t>9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C1A6676-43BF-480A-A802-714AA340A7A8}"/>
              </a:ext>
            </a:extLst>
          </p:cNvPr>
          <p:cNvSpPr txBox="1"/>
          <p:nvPr/>
        </p:nvSpPr>
        <p:spPr>
          <a:xfrm>
            <a:off x="9144000" y="574535"/>
            <a:ext cx="25114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Zicht</a:t>
            </a:r>
            <a:r>
              <a:rPr lang="nl-NL" dirty="0"/>
              <a:t> vanaf een bocht </a:t>
            </a:r>
          </a:p>
          <a:p>
            <a:r>
              <a:rPr lang="nl-NL" dirty="0"/>
              <a:t>in het </a:t>
            </a:r>
            <a:r>
              <a:rPr lang="nl-NL" dirty="0" err="1"/>
              <a:t>Waterkeringpad</a:t>
            </a:r>
            <a:r>
              <a:rPr lang="nl-NL" dirty="0"/>
              <a:t> </a:t>
            </a:r>
          </a:p>
          <a:p>
            <a:r>
              <a:rPr lang="nl-NL" b="1" dirty="0"/>
              <a:t>over het water </a:t>
            </a:r>
            <a:r>
              <a:rPr lang="nl-NL" dirty="0"/>
              <a:t>tussen </a:t>
            </a:r>
          </a:p>
          <a:p>
            <a:r>
              <a:rPr lang="nl-NL" dirty="0"/>
              <a:t>het Diemerpark en </a:t>
            </a:r>
          </a:p>
          <a:p>
            <a:r>
              <a:rPr lang="nl-NL" dirty="0"/>
              <a:t>het Kleine Rieteiland.</a:t>
            </a:r>
          </a:p>
          <a:p>
            <a:endParaRPr lang="nl-NL" dirty="0"/>
          </a:p>
          <a:p>
            <a:r>
              <a:rPr lang="nl-NL" dirty="0"/>
              <a:t>Men kijkt nog onder </a:t>
            </a:r>
          </a:p>
          <a:p>
            <a:r>
              <a:rPr lang="nl-NL" dirty="0"/>
              <a:t>de toegangsbrug vanaf </a:t>
            </a:r>
          </a:p>
          <a:p>
            <a:r>
              <a:rPr lang="nl-NL" dirty="0"/>
              <a:t>de Diemerparklaan door.</a:t>
            </a:r>
          </a:p>
        </p:txBody>
      </p:sp>
    </p:spTree>
    <p:extLst>
      <p:ext uri="{BB962C8B-B14F-4D97-AF65-F5344CB8AC3E}">
        <p14:creationId xmlns:p14="http://schemas.microsoft.com/office/powerpoint/2010/main" val="2980751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</TotalTime>
  <Words>1497</Words>
  <Application>Microsoft Office PowerPoint</Application>
  <PresentationFormat>Breedbeeld</PresentationFormat>
  <Paragraphs>237</Paragraphs>
  <Slides>20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Calibri,Italic</vt:lpstr>
      <vt:lpstr>Office Theme</vt:lpstr>
      <vt:lpstr>Diemerpark, de ‘Hoogvlakte’ The Green Common of IJburg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Johan Vlug</dc:creator>
  <cp:lastModifiedBy>Johan Vlug</cp:lastModifiedBy>
  <cp:revision>46</cp:revision>
  <dcterms:created xsi:type="dcterms:W3CDTF">2020-02-20T22:06:31Z</dcterms:created>
  <dcterms:modified xsi:type="dcterms:W3CDTF">2020-02-25T11:54:13Z</dcterms:modified>
</cp:coreProperties>
</file>